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6"/>
  </p:notesMasterIdLst>
  <p:sldIdLst>
    <p:sldId id="256" r:id="rId2"/>
    <p:sldId id="301" r:id="rId3"/>
    <p:sldId id="306" r:id="rId4"/>
    <p:sldId id="352" r:id="rId5"/>
    <p:sldId id="353" r:id="rId6"/>
    <p:sldId id="307" r:id="rId7"/>
    <p:sldId id="354" r:id="rId8"/>
    <p:sldId id="355" r:id="rId9"/>
    <p:sldId id="356" r:id="rId10"/>
    <p:sldId id="357" r:id="rId11"/>
    <p:sldId id="358" r:id="rId12"/>
    <p:sldId id="359" r:id="rId13"/>
    <p:sldId id="360" r:id="rId14"/>
    <p:sldId id="361" r:id="rId15"/>
    <p:sldId id="362" r:id="rId16"/>
    <p:sldId id="363" r:id="rId17"/>
    <p:sldId id="364" r:id="rId18"/>
    <p:sldId id="366" r:id="rId19"/>
    <p:sldId id="367" r:id="rId20"/>
    <p:sldId id="365" r:id="rId21"/>
    <p:sldId id="368" r:id="rId22"/>
    <p:sldId id="369" r:id="rId23"/>
    <p:sldId id="373" r:id="rId24"/>
    <p:sldId id="370" r:id="rId25"/>
    <p:sldId id="371" r:id="rId26"/>
    <p:sldId id="372" r:id="rId27"/>
    <p:sldId id="374" r:id="rId28"/>
    <p:sldId id="375" r:id="rId29"/>
    <p:sldId id="376" r:id="rId30"/>
    <p:sldId id="377" r:id="rId31"/>
    <p:sldId id="378" r:id="rId32"/>
    <p:sldId id="379" r:id="rId33"/>
    <p:sldId id="380" r:id="rId34"/>
    <p:sldId id="381" r:id="rId35"/>
    <p:sldId id="382" r:id="rId36"/>
    <p:sldId id="383" r:id="rId37"/>
    <p:sldId id="384" r:id="rId38"/>
    <p:sldId id="385" r:id="rId39"/>
    <p:sldId id="386" r:id="rId40"/>
    <p:sldId id="387" r:id="rId41"/>
    <p:sldId id="388" r:id="rId42"/>
    <p:sldId id="389" r:id="rId43"/>
    <p:sldId id="390" r:id="rId44"/>
    <p:sldId id="293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14" autoAdjust="0"/>
    <p:restoredTop sz="80969" autoAdjust="0"/>
  </p:normalViewPr>
  <p:slideViewPr>
    <p:cSldViewPr>
      <p:cViewPr>
        <p:scale>
          <a:sx n="66" d="100"/>
          <a:sy n="66" d="100"/>
        </p:scale>
        <p:origin x="1240" y="-4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7353C-2671-4BBB-AC1F-14988F73AE8E}" type="datetimeFigureOut">
              <a:rPr lang="en-CA" smtClean="0"/>
              <a:t>2018-09-23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373B56-4DF1-44DF-8B15-FD0EB1A1F614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24634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79680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07340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15672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25091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06158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33525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52695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150426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917714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504999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7054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420742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091947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193059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125583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amazonrdsmysql.cwmpwisqbbbu.ca-central-1.rds.amazonaws.com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3306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929967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664244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950485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544535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373163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704359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92886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655268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605734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293967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815212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337499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08702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179564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711479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070634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874141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541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633133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300838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462034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810519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486314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69535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12051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75262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93046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97935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44054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62873-44EE-4748-ADB0-0E8B8F7F1F96}" type="datetime1">
              <a:rPr lang="en-US" smtClean="0"/>
              <a:t>9/23/2018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168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56023-925C-4F2B-B6B3-9EB3E5E0D7A4}" type="datetime1">
              <a:rPr lang="en-US" smtClean="0"/>
              <a:t>9/23/2018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554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411BD-1278-456A-889F-57EF6CDD3B56}" type="datetime1">
              <a:rPr lang="en-US" smtClean="0"/>
              <a:t>9/23/2018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50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5CEDD-260B-4470-B2E2-F5757872A802}" type="datetime1">
              <a:rPr lang="en-US" smtClean="0"/>
              <a:t>9/23/2018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824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764D-D429-4A9D-A9CE-4503B4B062C2}" type="datetime1">
              <a:rPr lang="en-US" smtClean="0"/>
              <a:t>9/23/2018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792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9EC38-DF51-4692-B41E-04BF8B29FFDF}" type="datetime1">
              <a:rPr lang="en-US" smtClean="0"/>
              <a:t>9/23/2018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18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220BA-6F8B-4170-AF9A-B0054695113B}" type="datetime1">
              <a:rPr lang="en-US" smtClean="0"/>
              <a:t>9/23/2018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82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FC9B1-C4F2-482F-B490-D8102A4BA46F}" type="datetime1">
              <a:rPr lang="en-US" smtClean="0"/>
              <a:t>9/23/2018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381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EA3A-88FF-4003-915F-34166F7D514F}" type="datetime1">
              <a:rPr lang="en-US" smtClean="0"/>
              <a:t>9/23/2018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7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9225C-1891-479F-96F5-008AF0986058}" type="datetime1">
              <a:rPr lang="en-US" smtClean="0"/>
              <a:t>9/23/2018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898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03492-B204-4631-A5EC-09826AAEC9BD}" type="datetime1">
              <a:rPr lang="en-US" smtClean="0"/>
              <a:t>9/23/2018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700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58046-1F56-46DB-A2AE-6A3D272F41AC}" type="datetime1">
              <a:rPr lang="en-US" smtClean="0"/>
              <a:t>9/23/2018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817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c/refman/5.6/en/mysql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.mysql.com/downloads/workbench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04800" y="2129286"/>
            <a:ext cx="8496301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atin typeface="+mj-lt"/>
                <a:cs typeface="Times New Roman" pitchFamily="18" charset="0"/>
              </a:rPr>
              <a:t>API Engineering</a:t>
            </a:r>
          </a:p>
          <a:p>
            <a:pPr algn="ctr"/>
            <a:r>
              <a:rPr lang="en-US" sz="4400" dirty="0">
                <a:latin typeface="+mj-lt"/>
                <a:cs typeface="Times New Roman" pitchFamily="18" charset="0"/>
              </a:rPr>
              <a:t>Week 02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470163" y="1408454"/>
            <a:ext cx="61722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600" dirty="0">
                <a:latin typeface="+mj-lt"/>
                <a:cs typeface="Times New Roman" pitchFamily="18" charset="0"/>
              </a:rPr>
              <a:t>School of Engineering Technology and Applied Science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470163" y="5562600"/>
            <a:ext cx="6172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 dirty="0">
                <a:latin typeface="+mj-lt"/>
                <a:cs typeface="Times New Roman" pitchFamily="18" charset="0"/>
              </a:rPr>
              <a:t>Reza Dibaj</a:t>
            </a:r>
          </a:p>
        </p:txBody>
      </p:sp>
      <p:pic>
        <p:nvPicPr>
          <p:cNvPr id="1026" name="Picture 2" descr="Image result for centennial college logo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59839"/>
            <a:ext cx="2658483" cy="85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 result for machine learni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853" y="4189951"/>
            <a:ext cx="1358294" cy="13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01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74" y="1497836"/>
            <a:ext cx="8432451" cy="4494015"/>
          </a:xfrm>
          <a:prstGeom prst="rect">
            <a:avLst/>
          </a:prstGeom>
        </p:spPr>
      </p:pic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10</a:t>
            </a:fld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8A0DAA-B255-4BD5-94C7-EC8FCB82362E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Create MySQL DB Instance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2959100" y="5372100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9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1450364"/>
            <a:ext cx="8610601" cy="4588959"/>
          </a:xfrm>
          <a:prstGeom prst="rect">
            <a:avLst/>
          </a:prstGeom>
        </p:spPr>
      </p:pic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11</a:t>
            </a:fld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8A0DAA-B255-4BD5-94C7-EC8FCB82362E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Create MySQL DB Instance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2336800" y="4826944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2336800" y="4242743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2336800" y="5226522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800000">
            <a:off x="5816600" y="5213822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0800000">
            <a:off x="5892800" y="5727700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4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20" y="1752600"/>
            <a:ext cx="7905959" cy="4213425"/>
          </a:xfrm>
          <a:prstGeom prst="rect">
            <a:avLst/>
          </a:prstGeom>
        </p:spPr>
      </p:pic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12</a:t>
            </a:fld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8A0DAA-B255-4BD5-94C7-EC8FCB82362E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Create MySQL DB Instance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2755900" y="4305300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83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13</a:t>
            </a:fld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8A0DAA-B255-4BD5-94C7-EC8FCB82362E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Create MySQL DB Instance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1" y="1551890"/>
            <a:ext cx="8229600" cy="438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8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14</a:t>
            </a:fld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8A0DAA-B255-4BD5-94C7-EC8FCB82362E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Create MySQL DB Instance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1511279"/>
            <a:ext cx="8382000" cy="446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0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15</a:t>
            </a:fld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8A0DAA-B255-4BD5-94C7-EC8FCB82362E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Create MySQL DB Instance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99" y="1600200"/>
            <a:ext cx="8305802" cy="442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0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16</a:t>
            </a:fld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8A0DAA-B255-4BD5-94C7-EC8FCB82362E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Create MySQL DB Instance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503674"/>
            <a:ext cx="8458200" cy="4507738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0800000">
            <a:off x="6477000" y="5600700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29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17</a:t>
            </a:fld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8A0DAA-B255-4BD5-94C7-EC8FCB82362E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Create MySQL DB Instance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34" y="1524000"/>
            <a:ext cx="7860532" cy="418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18</a:t>
            </a:fld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8A0DAA-B255-4BD5-94C7-EC8FCB82362E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Create MySQL DB Instance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34" y="1524000"/>
            <a:ext cx="7860532" cy="4189215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5400000">
            <a:off x="6299200" y="4114800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4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19</a:t>
            </a:fld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8A0DAA-B255-4BD5-94C7-EC8FCB82362E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Create MySQL DB Instance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1574036"/>
            <a:ext cx="8146492" cy="434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56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330201" y="1828800"/>
            <a:ext cx="83058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b="1" dirty="0"/>
              <a:t>Amazon Relation Database Service (RDS)</a:t>
            </a:r>
          </a:p>
        </p:txBody>
      </p:sp>
    </p:spTree>
    <p:extLst>
      <p:ext uri="{BB962C8B-B14F-4D97-AF65-F5344CB8AC3E}">
        <p14:creationId xmlns:p14="http://schemas.microsoft.com/office/powerpoint/2010/main" val="2088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20</a:t>
            </a:fld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8A0DAA-B255-4BD5-94C7-EC8FCB82362E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Create MySQL DB Instance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97595"/>
            <a:ext cx="8153400" cy="4345297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127000" y="3035300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7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21</a:t>
            </a:fld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8A0DAA-B255-4BD5-94C7-EC8FCB82362E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Create MySQL DB Instance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524000"/>
            <a:ext cx="8292820" cy="44196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254000" y="2971800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97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22</a:t>
            </a:fld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8A0DAA-B255-4BD5-94C7-EC8FCB82362E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Create MySQL DB Instance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1" y="1447800"/>
            <a:ext cx="8077200" cy="4304687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66700" y="2857500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8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2A5D28-D35B-4BEA-8571-CE8C00064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75" y="1482525"/>
            <a:ext cx="7962899" cy="4230290"/>
          </a:xfrm>
          <a:prstGeom prst="rect">
            <a:avLst/>
          </a:prstGeom>
        </p:spPr>
      </p:pic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23</a:t>
            </a:fld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8A0DAA-B255-4BD5-94C7-EC8FCB82362E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Create MySQL DB Instance</a:t>
            </a:r>
          </a:p>
        </p:txBody>
      </p:sp>
      <p:sp>
        <p:nvSpPr>
          <p:cNvPr id="8" name="Right Arrow 7"/>
          <p:cNvSpPr/>
          <p:nvPr/>
        </p:nvSpPr>
        <p:spPr>
          <a:xfrm>
            <a:off x="266700" y="2857500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2996B9-C751-457A-A980-BB4EF9BB66D2}"/>
              </a:ext>
            </a:extLst>
          </p:cNvPr>
          <p:cNvSpPr/>
          <p:nvPr/>
        </p:nvSpPr>
        <p:spPr>
          <a:xfrm>
            <a:off x="2353733" y="3119967"/>
            <a:ext cx="5791200" cy="38100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4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24</a:t>
            </a:fld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8A0DAA-B255-4BD5-94C7-EC8FCB82362E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Connect to MySQL DB Instance</a:t>
            </a:r>
          </a:p>
        </p:txBody>
      </p:sp>
      <p:sp>
        <p:nvSpPr>
          <p:cNvPr id="9" name="Rectangle 8"/>
          <p:cNvSpPr/>
          <p:nvPr/>
        </p:nvSpPr>
        <p:spPr>
          <a:xfrm>
            <a:off x="430763" y="1447800"/>
            <a:ext cx="8305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Connect to DB Instance Running the MySQL Database Engine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hlinkClick r:id="rId3"/>
              </a:rPr>
              <a:t>The MySQL Command Line Tool</a:t>
            </a:r>
            <a:r>
              <a:rPr lang="en-US" sz="2400" dirty="0"/>
              <a:t>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hlinkClick r:id="rId4"/>
              </a:rPr>
              <a:t>MySQL Workbench</a:t>
            </a:r>
            <a:r>
              <a:rPr lang="en-US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Download MySQL Workbench from </a:t>
            </a:r>
            <a:r>
              <a:rPr lang="en-US" sz="2400" dirty="0">
                <a:hlinkClick r:id="rId4"/>
              </a:rPr>
              <a:t>here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0" name="Right Arrow 9"/>
          <p:cNvSpPr/>
          <p:nvPr/>
        </p:nvSpPr>
        <p:spPr>
          <a:xfrm rot="16200000">
            <a:off x="5410200" y="3132792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8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1" y="1511279"/>
            <a:ext cx="8382000" cy="4467128"/>
          </a:xfrm>
          <a:prstGeom prst="rect">
            <a:avLst/>
          </a:prstGeom>
        </p:spPr>
      </p:pic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25</a:t>
            </a:fld>
            <a:endParaRPr lang="en-US" sz="2400" dirty="0"/>
          </a:p>
        </p:txBody>
      </p:sp>
      <p:sp>
        <p:nvSpPr>
          <p:cNvPr id="9" name="Right Arrow 8"/>
          <p:cNvSpPr/>
          <p:nvPr/>
        </p:nvSpPr>
        <p:spPr>
          <a:xfrm rot="10800000">
            <a:off x="7899400" y="4749800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3C70DB-EDC4-461B-81B0-C525316C26A4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Connect to MySQL DB Instance</a:t>
            </a:r>
          </a:p>
        </p:txBody>
      </p:sp>
    </p:spTree>
    <p:extLst>
      <p:ext uri="{BB962C8B-B14F-4D97-AF65-F5344CB8AC3E}">
        <p14:creationId xmlns:p14="http://schemas.microsoft.com/office/powerpoint/2010/main" val="316123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26</a:t>
            </a:fld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592500"/>
            <a:ext cx="8077200" cy="4304687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1993900" y="5283200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A0F510-591D-41AD-826E-0330A199E4C1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Connect to MySQL DB Instance</a:t>
            </a:r>
          </a:p>
        </p:txBody>
      </p:sp>
    </p:spTree>
    <p:extLst>
      <p:ext uri="{BB962C8B-B14F-4D97-AF65-F5344CB8AC3E}">
        <p14:creationId xmlns:p14="http://schemas.microsoft.com/office/powerpoint/2010/main" val="256766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057591-C852-431A-88CF-F1A0A9E7F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192" y="1555805"/>
            <a:ext cx="6313615" cy="4768795"/>
          </a:xfrm>
          <a:prstGeom prst="rect">
            <a:avLst/>
          </a:prstGeom>
        </p:spPr>
      </p:pic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27</a:t>
            </a:fld>
            <a:endParaRPr lang="en-US" sz="2400" dirty="0"/>
          </a:p>
        </p:txBody>
      </p:sp>
      <p:sp>
        <p:nvSpPr>
          <p:cNvPr id="8" name="Right Arrow 7"/>
          <p:cNvSpPr/>
          <p:nvPr/>
        </p:nvSpPr>
        <p:spPr>
          <a:xfrm>
            <a:off x="5257800" y="5962893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A5B524-176A-4E43-B20A-5F9101F289F1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Connect to MySQL DB Instance</a:t>
            </a:r>
          </a:p>
        </p:txBody>
      </p:sp>
    </p:spTree>
    <p:extLst>
      <p:ext uri="{BB962C8B-B14F-4D97-AF65-F5344CB8AC3E}">
        <p14:creationId xmlns:p14="http://schemas.microsoft.com/office/powerpoint/2010/main" val="327498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3F4F95-D1BB-43BF-8E89-BA85C2D6A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443" y="1341798"/>
            <a:ext cx="6615113" cy="5014273"/>
          </a:xfrm>
          <a:prstGeom prst="rect">
            <a:avLst/>
          </a:prstGeom>
        </p:spPr>
      </p:pic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28</a:t>
            </a:fld>
            <a:endParaRPr lang="en-US" sz="2400" dirty="0"/>
          </a:p>
        </p:txBody>
      </p:sp>
      <p:sp>
        <p:nvSpPr>
          <p:cNvPr id="8" name="Right Arrow 7"/>
          <p:cNvSpPr/>
          <p:nvPr/>
        </p:nvSpPr>
        <p:spPr>
          <a:xfrm>
            <a:off x="4953000" y="5963859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503B05-FF8E-4A99-AE08-F2263F5347DB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Connect to MySQL DB Instance</a:t>
            </a:r>
          </a:p>
        </p:txBody>
      </p:sp>
    </p:spTree>
    <p:extLst>
      <p:ext uri="{BB962C8B-B14F-4D97-AF65-F5344CB8AC3E}">
        <p14:creationId xmlns:p14="http://schemas.microsoft.com/office/powerpoint/2010/main" val="122421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B4BE4E-5C3D-40C1-95EF-05F3C291B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371600"/>
            <a:ext cx="6717507" cy="5091888"/>
          </a:xfrm>
          <a:prstGeom prst="rect">
            <a:avLst/>
          </a:prstGeom>
        </p:spPr>
      </p:pic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29</a:t>
            </a:fld>
            <a:endParaRPr lang="en-US" sz="2400" dirty="0"/>
          </a:p>
        </p:txBody>
      </p:sp>
      <p:sp>
        <p:nvSpPr>
          <p:cNvPr id="8" name="Right Arrow 7"/>
          <p:cNvSpPr/>
          <p:nvPr/>
        </p:nvSpPr>
        <p:spPr>
          <a:xfrm>
            <a:off x="4888375" y="6055976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8C08F3-E0E2-4399-875C-1D8EC1768EBD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Connect to MySQL DB Instance</a:t>
            </a:r>
          </a:p>
        </p:txBody>
      </p:sp>
    </p:spTree>
    <p:extLst>
      <p:ext uri="{BB962C8B-B14F-4D97-AF65-F5344CB8AC3E}">
        <p14:creationId xmlns:p14="http://schemas.microsoft.com/office/powerpoint/2010/main" val="77973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Amazon Relation Database Service (RDS)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CA" sz="2400" dirty="0"/>
              <a:t>Amazon RDS provides cost-efficient and scalable relational database capacity while automating time-consuming administration tasks such as hardware provisioning, database setup, patching and backups. </a:t>
            </a:r>
          </a:p>
        </p:txBody>
      </p:sp>
    </p:spTree>
    <p:extLst>
      <p:ext uri="{BB962C8B-B14F-4D97-AF65-F5344CB8AC3E}">
        <p14:creationId xmlns:p14="http://schemas.microsoft.com/office/powerpoint/2010/main" val="406353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D5BB70-86BF-4D86-B9EA-CDB595535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906" y="1295400"/>
            <a:ext cx="6835861" cy="5181600"/>
          </a:xfrm>
          <a:prstGeom prst="rect">
            <a:avLst/>
          </a:prstGeom>
        </p:spPr>
      </p:pic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30</a:t>
            </a:fld>
            <a:endParaRPr lang="en-US" sz="2400" dirty="0"/>
          </a:p>
        </p:txBody>
      </p:sp>
      <p:sp>
        <p:nvSpPr>
          <p:cNvPr id="8" name="Right Arrow 7"/>
          <p:cNvSpPr/>
          <p:nvPr/>
        </p:nvSpPr>
        <p:spPr>
          <a:xfrm>
            <a:off x="4953000" y="6096000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49D899-4668-4E07-96F9-9850C9ED2984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Connect to MySQL DB Instance</a:t>
            </a:r>
          </a:p>
        </p:txBody>
      </p:sp>
    </p:spTree>
    <p:extLst>
      <p:ext uri="{BB962C8B-B14F-4D97-AF65-F5344CB8AC3E}">
        <p14:creationId xmlns:p14="http://schemas.microsoft.com/office/powerpoint/2010/main" val="100434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B95657-0896-48E7-9FA7-642081F5F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274081"/>
            <a:ext cx="6936388" cy="5257800"/>
          </a:xfrm>
          <a:prstGeom prst="rect">
            <a:avLst/>
          </a:prstGeom>
        </p:spPr>
      </p:pic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31</a:t>
            </a:fld>
            <a:endParaRPr lang="en-US" sz="2400" dirty="0"/>
          </a:p>
        </p:txBody>
      </p:sp>
      <p:sp>
        <p:nvSpPr>
          <p:cNvPr id="8" name="Right Arrow 7"/>
          <p:cNvSpPr/>
          <p:nvPr/>
        </p:nvSpPr>
        <p:spPr>
          <a:xfrm>
            <a:off x="4876800" y="6134101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A41E3C-CD14-4FAE-B3A3-1FA6AF788CB4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Connect to MySQL DB Instance</a:t>
            </a:r>
          </a:p>
        </p:txBody>
      </p:sp>
    </p:spTree>
    <p:extLst>
      <p:ext uri="{BB962C8B-B14F-4D97-AF65-F5344CB8AC3E}">
        <p14:creationId xmlns:p14="http://schemas.microsoft.com/office/powerpoint/2010/main" val="261095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491E7B-F59D-4D20-ADED-0B9B9B2C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333" y="1283344"/>
            <a:ext cx="6735333" cy="5105400"/>
          </a:xfrm>
          <a:prstGeom prst="rect">
            <a:avLst/>
          </a:prstGeom>
        </p:spPr>
      </p:pic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32</a:t>
            </a:fld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E242A0-5FE3-4960-934C-4DD6C9B30BF8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Connect to MySQL DB Instance</a:t>
            </a:r>
          </a:p>
        </p:txBody>
      </p:sp>
    </p:spTree>
    <p:extLst>
      <p:ext uri="{BB962C8B-B14F-4D97-AF65-F5344CB8AC3E}">
        <p14:creationId xmlns:p14="http://schemas.microsoft.com/office/powerpoint/2010/main" val="365475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33</a:t>
            </a:fld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8A0DAA-B255-4BD5-94C7-EC8FCB82362E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Create MySQL DB Instance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B1294A-E1D0-47C7-8225-C67024E64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415018"/>
            <a:ext cx="6477000" cy="4909582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2785CBAD-F45E-4F4D-B834-0A546A8EEEE3}"/>
              </a:ext>
            </a:extLst>
          </p:cNvPr>
          <p:cNvSpPr/>
          <p:nvPr/>
        </p:nvSpPr>
        <p:spPr>
          <a:xfrm>
            <a:off x="4923100" y="5948905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9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34</a:t>
            </a:fld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700134-E106-408E-A31B-80040CB432F2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Connect to MySQL DB Instance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3C36D3-3C94-414A-990B-B0B509304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8153400" cy="4331494"/>
          </a:xfrm>
          <a:prstGeom prst="rect">
            <a:avLst/>
          </a:prstGeom>
        </p:spPr>
      </p:pic>
      <p:sp>
        <p:nvSpPr>
          <p:cNvPr id="10" name="Right Arrow 7">
            <a:extLst>
              <a:ext uri="{FF2B5EF4-FFF2-40B4-BE49-F238E27FC236}">
                <a16:creationId xmlns:a16="http://schemas.microsoft.com/office/drawing/2014/main" id="{B537C579-6D7F-4F23-8D85-CE0F7CF99531}"/>
              </a:ext>
            </a:extLst>
          </p:cNvPr>
          <p:cNvSpPr/>
          <p:nvPr/>
        </p:nvSpPr>
        <p:spPr>
          <a:xfrm rot="19718956">
            <a:off x="1954980" y="4162500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97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53A29B-2750-47E0-8CB8-6D4952DEB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83" y="1362825"/>
            <a:ext cx="7787833" cy="4885576"/>
          </a:xfrm>
          <a:prstGeom prst="rect">
            <a:avLst/>
          </a:prstGeom>
        </p:spPr>
      </p:pic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35</a:t>
            </a:fld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700134-E106-408E-A31B-80040CB432F2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Connect to MySQL DB Instance</a:t>
            </a:r>
          </a:p>
        </p:txBody>
      </p:sp>
      <p:sp>
        <p:nvSpPr>
          <p:cNvPr id="10" name="Right Arrow 7">
            <a:extLst>
              <a:ext uri="{FF2B5EF4-FFF2-40B4-BE49-F238E27FC236}">
                <a16:creationId xmlns:a16="http://schemas.microsoft.com/office/drawing/2014/main" id="{B537C579-6D7F-4F23-8D85-CE0F7CF99531}"/>
              </a:ext>
            </a:extLst>
          </p:cNvPr>
          <p:cNvSpPr/>
          <p:nvPr/>
        </p:nvSpPr>
        <p:spPr>
          <a:xfrm rot="5400000">
            <a:off x="7848600" y="5571375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10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53A29B-2750-47E0-8CB8-6D4952DEB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83" y="1362825"/>
            <a:ext cx="7787833" cy="4885576"/>
          </a:xfrm>
          <a:prstGeom prst="rect">
            <a:avLst/>
          </a:prstGeom>
        </p:spPr>
      </p:pic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36</a:t>
            </a:fld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700134-E106-408E-A31B-80040CB432F2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Connect to MySQL DB Instance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47AFF8-7333-469F-B125-C64A2C6F9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048000"/>
            <a:ext cx="6504368" cy="2287585"/>
          </a:xfrm>
          <a:prstGeom prst="rect">
            <a:avLst/>
          </a:prstGeom>
        </p:spPr>
      </p:pic>
      <p:sp>
        <p:nvSpPr>
          <p:cNvPr id="7" name="Right Arrow 7">
            <a:extLst>
              <a:ext uri="{FF2B5EF4-FFF2-40B4-BE49-F238E27FC236}">
                <a16:creationId xmlns:a16="http://schemas.microsoft.com/office/drawing/2014/main" id="{B98562A6-3DDE-496C-BD3F-EA262FCCE837}"/>
              </a:ext>
            </a:extLst>
          </p:cNvPr>
          <p:cNvSpPr/>
          <p:nvPr/>
        </p:nvSpPr>
        <p:spPr>
          <a:xfrm rot="5400000">
            <a:off x="6324600" y="4572000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C7F36BA5-8C77-45E5-8885-2CD380E778A0}"/>
              </a:ext>
            </a:extLst>
          </p:cNvPr>
          <p:cNvSpPr/>
          <p:nvPr/>
        </p:nvSpPr>
        <p:spPr>
          <a:xfrm rot="10800000">
            <a:off x="4190999" y="4289867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7">
            <a:extLst>
              <a:ext uri="{FF2B5EF4-FFF2-40B4-BE49-F238E27FC236}">
                <a16:creationId xmlns:a16="http://schemas.microsoft.com/office/drawing/2014/main" id="{E5C3B01D-ECC1-4EF9-969B-EA813A6FBAC5}"/>
              </a:ext>
            </a:extLst>
          </p:cNvPr>
          <p:cNvSpPr/>
          <p:nvPr/>
        </p:nvSpPr>
        <p:spPr>
          <a:xfrm>
            <a:off x="2754776" y="4613475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6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37</a:t>
            </a:fld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700134-E106-408E-A31B-80040CB432F2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Connect to MySQL DB Instance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AADFA3-FDFA-477C-BDF7-F5EA4B5DD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515993"/>
            <a:ext cx="7924800" cy="4457700"/>
          </a:xfrm>
          <a:prstGeom prst="rect">
            <a:avLst/>
          </a:prstGeom>
        </p:spPr>
      </p:pic>
      <p:sp>
        <p:nvSpPr>
          <p:cNvPr id="10" name="Right Arrow 7">
            <a:extLst>
              <a:ext uri="{FF2B5EF4-FFF2-40B4-BE49-F238E27FC236}">
                <a16:creationId xmlns:a16="http://schemas.microsoft.com/office/drawing/2014/main" id="{535D7996-1BF1-468F-BAED-D428BE6D6F43}"/>
              </a:ext>
            </a:extLst>
          </p:cNvPr>
          <p:cNvSpPr/>
          <p:nvPr/>
        </p:nvSpPr>
        <p:spPr>
          <a:xfrm>
            <a:off x="4780349" y="4038600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60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6E819B-ECB7-4580-88DF-C5397D666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74" y="1257495"/>
            <a:ext cx="8077200" cy="5067105"/>
          </a:xfrm>
          <a:prstGeom prst="rect">
            <a:avLst/>
          </a:prstGeom>
        </p:spPr>
      </p:pic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38</a:t>
            </a:fld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700134-E106-408E-A31B-80040CB432F2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Connect to MySQL DB Instance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D2E9772-C746-4DC3-9CD4-71C6B1D94718}"/>
              </a:ext>
            </a:extLst>
          </p:cNvPr>
          <p:cNvSpPr/>
          <p:nvPr/>
        </p:nvSpPr>
        <p:spPr>
          <a:xfrm rot="5400000">
            <a:off x="7971100" y="5670918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7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612AD3-B109-4C8A-B637-01756FDAF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00" y="1388646"/>
            <a:ext cx="8275901" cy="4396572"/>
          </a:xfrm>
          <a:prstGeom prst="rect">
            <a:avLst/>
          </a:prstGeom>
        </p:spPr>
      </p:pic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39</a:t>
            </a:fld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700134-E106-408E-A31B-80040CB432F2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Connect to MySQL DB Instance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D2E9772-C746-4DC3-9CD4-71C6B1D94718}"/>
              </a:ext>
            </a:extLst>
          </p:cNvPr>
          <p:cNvSpPr/>
          <p:nvPr/>
        </p:nvSpPr>
        <p:spPr>
          <a:xfrm>
            <a:off x="838200" y="4572000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82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DB Instances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The basic building block of Amazon RDS is the DB instance.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A DB instance is an isolated database environment in the cloud. A DB instance can contain multiple user-created database, and you can access it by using the same tools and applications that you use with a stand-alone database instance.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Each DB instance runs a DB engine. Amazon RDS currently supports Amazon Aurora,  MySQL, </a:t>
            </a:r>
            <a:r>
              <a:rPr lang="en-CA" sz="2400" dirty="0" err="1"/>
              <a:t>MariaDB</a:t>
            </a:r>
            <a:r>
              <a:rPr lang="en-CA" sz="2400" dirty="0"/>
              <a:t>, PostgreSQL, Oracle, and Microsoft SQL Server DB engines.</a:t>
            </a:r>
          </a:p>
        </p:txBody>
      </p:sp>
    </p:spTree>
    <p:extLst>
      <p:ext uri="{BB962C8B-B14F-4D97-AF65-F5344CB8AC3E}">
        <p14:creationId xmlns:p14="http://schemas.microsoft.com/office/powerpoint/2010/main" val="419337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365BF6-11F3-4E55-8D06-172859BE2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85" y="1338262"/>
            <a:ext cx="8238566" cy="4376738"/>
          </a:xfrm>
          <a:prstGeom prst="rect">
            <a:avLst/>
          </a:prstGeom>
        </p:spPr>
      </p:pic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40</a:t>
            </a:fld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700134-E106-408E-A31B-80040CB432F2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Connect to MySQL DB Instance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D2E9772-C746-4DC3-9CD4-71C6B1D94718}"/>
              </a:ext>
            </a:extLst>
          </p:cNvPr>
          <p:cNvSpPr/>
          <p:nvPr/>
        </p:nvSpPr>
        <p:spPr>
          <a:xfrm>
            <a:off x="1905000" y="2286000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7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3B118-7871-455A-BFD5-DF24407DB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06" y="1260577"/>
            <a:ext cx="8588187" cy="4562475"/>
          </a:xfrm>
          <a:prstGeom prst="rect">
            <a:avLst/>
          </a:prstGeom>
        </p:spPr>
      </p:pic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41</a:t>
            </a:fld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700134-E106-408E-A31B-80040CB432F2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Connect to MySQL DB Instance</a:t>
            </a:r>
          </a:p>
        </p:txBody>
      </p:sp>
      <p:sp>
        <p:nvSpPr>
          <p:cNvPr id="7" name="Right Arrow 7">
            <a:extLst>
              <a:ext uri="{FF2B5EF4-FFF2-40B4-BE49-F238E27FC236}">
                <a16:creationId xmlns:a16="http://schemas.microsoft.com/office/drawing/2014/main" id="{CAF2772B-FF87-4BCE-8DAF-FFBC85A44F5C}"/>
              </a:ext>
            </a:extLst>
          </p:cNvPr>
          <p:cNvSpPr/>
          <p:nvPr/>
        </p:nvSpPr>
        <p:spPr>
          <a:xfrm>
            <a:off x="1837000" y="2226701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7">
            <a:extLst>
              <a:ext uri="{FF2B5EF4-FFF2-40B4-BE49-F238E27FC236}">
                <a16:creationId xmlns:a16="http://schemas.microsoft.com/office/drawing/2014/main" id="{02B30730-F243-4C59-BD58-4CE365C3E0EB}"/>
              </a:ext>
            </a:extLst>
          </p:cNvPr>
          <p:cNvSpPr/>
          <p:nvPr/>
        </p:nvSpPr>
        <p:spPr>
          <a:xfrm rot="5400000">
            <a:off x="2095500" y="1812677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5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42</a:t>
            </a:fld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700134-E106-408E-A31B-80040CB432F2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Connect to MySQL DB Instance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2D72ED-1DB3-40AB-B747-828B5580F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1" y="1431458"/>
            <a:ext cx="7848600" cy="4169569"/>
          </a:xfrm>
          <a:prstGeom prst="rect">
            <a:avLst/>
          </a:prstGeom>
        </p:spPr>
      </p:pic>
      <p:sp>
        <p:nvSpPr>
          <p:cNvPr id="11" name="Right Arrow 7">
            <a:extLst>
              <a:ext uri="{FF2B5EF4-FFF2-40B4-BE49-F238E27FC236}">
                <a16:creationId xmlns:a16="http://schemas.microsoft.com/office/drawing/2014/main" id="{F6972549-1C02-41A7-BB47-57268F8B6AFA}"/>
              </a:ext>
            </a:extLst>
          </p:cNvPr>
          <p:cNvSpPr/>
          <p:nvPr/>
        </p:nvSpPr>
        <p:spPr>
          <a:xfrm>
            <a:off x="2133600" y="2309150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7">
            <a:extLst>
              <a:ext uri="{FF2B5EF4-FFF2-40B4-BE49-F238E27FC236}">
                <a16:creationId xmlns:a16="http://schemas.microsoft.com/office/drawing/2014/main" id="{ADF4110E-847E-4FC6-AABA-E8DC2D47D52B}"/>
              </a:ext>
            </a:extLst>
          </p:cNvPr>
          <p:cNvSpPr/>
          <p:nvPr/>
        </p:nvSpPr>
        <p:spPr>
          <a:xfrm rot="5400000">
            <a:off x="2381975" y="1883628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018959-2D81-4261-B76C-F7C26B0B3A29}"/>
              </a:ext>
            </a:extLst>
          </p:cNvPr>
          <p:cNvSpPr/>
          <p:nvPr/>
        </p:nvSpPr>
        <p:spPr>
          <a:xfrm>
            <a:off x="1016000" y="4516120"/>
            <a:ext cx="508000" cy="11343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59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43</a:t>
            </a:fld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700134-E106-408E-A31B-80040CB432F2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Connect to MySQL DB Instance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AF5448-730B-4DEF-BB34-7F35A2B15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11" y="1295400"/>
            <a:ext cx="8032377" cy="4267200"/>
          </a:xfrm>
          <a:prstGeom prst="rect">
            <a:avLst/>
          </a:prstGeom>
        </p:spPr>
      </p:pic>
      <p:sp>
        <p:nvSpPr>
          <p:cNvPr id="10" name="Right Arrow 7">
            <a:extLst>
              <a:ext uri="{FF2B5EF4-FFF2-40B4-BE49-F238E27FC236}">
                <a16:creationId xmlns:a16="http://schemas.microsoft.com/office/drawing/2014/main" id="{948E6A5E-F3F2-4954-B301-5FE39235C91E}"/>
              </a:ext>
            </a:extLst>
          </p:cNvPr>
          <p:cNvSpPr/>
          <p:nvPr/>
        </p:nvSpPr>
        <p:spPr>
          <a:xfrm>
            <a:off x="1676400" y="2209800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7">
            <a:extLst>
              <a:ext uri="{FF2B5EF4-FFF2-40B4-BE49-F238E27FC236}">
                <a16:creationId xmlns:a16="http://schemas.microsoft.com/office/drawing/2014/main" id="{64BEC3A9-90C1-4142-B5F0-EB7771D223FD}"/>
              </a:ext>
            </a:extLst>
          </p:cNvPr>
          <p:cNvSpPr/>
          <p:nvPr/>
        </p:nvSpPr>
        <p:spPr>
          <a:xfrm rot="5400000">
            <a:off x="2190550" y="1762225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44</a:t>
            </a:fld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895600" y="2590800"/>
            <a:ext cx="35231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0" dirty="0">
                <a:latin typeface="Edwardian Script ITC" panose="030303020407070D0804" pitchFamily="66" charset="0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15597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5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Amazon Aurora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Amazon Aurora is a MySQL- and PostgreSQL-compatible enterprise-class database, starting at &lt;$1/day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Up to 5 times the throughput of MySQL and 3 times the throughput of PostgreSQL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Up to 64TiB of auto-scaling SSD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6-way replication across three Availability Zones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Up to 15 Read Replicas with sub-10ms replica lag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Automatic monitoring and failover in less than 30 seconds</a:t>
            </a:r>
          </a:p>
        </p:txBody>
      </p:sp>
    </p:spTree>
    <p:extLst>
      <p:ext uri="{BB962C8B-B14F-4D97-AF65-F5344CB8AC3E}">
        <p14:creationId xmlns:p14="http://schemas.microsoft.com/office/powerpoint/2010/main" val="137904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6</a:t>
            </a:fld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8A0DAA-B255-4BD5-94C7-EC8FCB82362E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Create MySQL DB Instance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795551"/>
            <a:ext cx="7315200" cy="3898584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1981200" y="4914900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24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7</a:t>
            </a:fld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8A0DAA-B255-4BD5-94C7-EC8FCB82362E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Create MySQL DB Instance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89" y="1752600"/>
            <a:ext cx="8003512" cy="4265415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0800000">
            <a:off x="4114800" y="4406900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75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673720"/>
            <a:ext cx="7772400" cy="4142246"/>
          </a:xfrm>
          <a:prstGeom prst="rect">
            <a:avLst/>
          </a:prstGeom>
        </p:spPr>
      </p:pic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8</a:t>
            </a:fld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8A0DAA-B255-4BD5-94C7-EC8FCB82362E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Create MySQL DB Instance</a:t>
            </a:r>
          </a:p>
        </p:txBody>
      </p:sp>
      <p:sp>
        <p:nvSpPr>
          <p:cNvPr id="10" name="Right Arrow 9"/>
          <p:cNvSpPr/>
          <p:nvPr/>
        </p:nvSpPr>
        <p:spPr>
          <a:xfrm rot="5400000">
            <a:off x="6248400" y="5181600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5400000">
            <a:off x="4648200" y="2743200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9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485879"/>
            <a:ext cx="8382000" cy="4467128"/>
          </a:xfrm>
          <a:prstGeom prst="rect">
            <a:avLst/>
          </a:prstGeom>
        </p:spPr>
      </p:pic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9</a:t>
            </a:fld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8A0DAA-B255-4BD5-94C7-EC8FCB82362E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Create MySQL DB Instance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3175000" y="4140200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5400000">
            <a:off x="7277100" y="4508500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90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7709</TotalTime>
  <Words>496</Words>
  <Application>Microsoft Office PowerPoint</Application>
  <PresentationFormat>On-screen Show (4:3)</PresentationFormat>
  <Paragraphs>150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Edwardian Script ITC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Developer</dc:creator>
  <cp:lastModifiedBy>S.M.Reza Dibaj</cp:lastModifiedBy>
  <cp:revision>373</cp:revision>
  <dcterms:created xsi:type="dcterms:W3CDTF">2006-08-16T00:00:00Z</dcterms:created>
  <dcterms:modified xsi:type="dcterms:W3CDTF">2018-09-23T08:59:15Z</dcterms:modified>
</cp:coreProperties>
</file>